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0355" autoAdjust="0"/>
  </p:normalViewPr>
  <p:slideViewPr>
    <p:cSldViewPr snapToGrid="0" snapToObjects="1">
      <p:cViewPr varScale="1">
        <p:scale>
          <a:sx n="78" d="100"/>
          <a:sy n="78" d="100"/>
        </p:scale>
        <p:origin x="12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70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Bună ziua. Proiectul nostru se numește </a:t>
            </a:r>
            <a:r>
              <a:rPr lang="ro-RO" i="1" dirty="0"/>
              <a:t>Tehnici de Semnătură Digitală ca Metodă de Autentificare</a:t>
            </a:r>
            <a:r>
              <a:rPr lang="ro-RO" dirty="0"/>
              <a:t>.</a:t>
            </a:r>
            <a:br>
              <a:rPr lang="ro-RO" dirty="0"/>
            </a:br>
            <a:r>
              <a:rPr lang="ro-RO" dirty="0"/>
              <a:t>În această prezentare ne vom concentra pe partea practică a proiectului: semnarea de fișiere, suportul pentru </a:t>
            </a:r>
            <a:r>
              <a:rPr lang="ro-RO" dirty="0" err="1"/>
              <a:t>multi</a:t>
            </a:r>
            <a:r>
              <a:rPr lang="ro-RO" dirty="0"/>
              <a:t>-semnătură și detecția automată a algoritmilor.</a:t>
            </a:r>
            <a:br>
              <a:rPr lang="ro-RO" dirty="0"/>
            </a:br>
            <a:r>
              <a:rPr lang="ro-RO" dirty="0"/>
              <a:t>Eu sunt Memedula Edna, iar alături de mine este Nicolaev Andrei.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Verificarea urmează un proces strict: se recalculează </a:t>
            </a:r>
            <a:r>
              <a:rPr lang="ro-RO" dirty="0" err="1"/>
              <a:t>hash-ul</a:t>
            </a:r>
            <a:r>
              <a:rPr lang="ro-RO" dirty="0"/>
              <a:t>, se detectează automat algoritmii și se validează semnătura.</a:t>
            </a:r>
            <a:br>
              <a:rPr lang="ro-RO" dirty="0"/>
            </a:br>
            <a:r>
              <a:rPr lang="ro-RO" dirty="0"/>
              <a:t>Rezultatul este clar: fișier autentic sau modificat.</a:t>
            </a:r>
            <a:br>
              <a:rPr lang="ro-RO" dirty="0"/>
            </a:br>
            <a:r>
              <a:rPr lang="ro-RO" dirty="0"/>
              <a:t>Nu există interpretări subiective.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Sistemul tratează explicit toate cazurile de eșec: fișier modificat, cheie greșită, algoritm incompatibil sau semnătură coruptă.</a:t>
            </a:r>
            <a:br>
              <a:rPr lang="ro-RO" dirty="0"/>
            </a:br>
            <a:r>
              <a:rPr lang="ro-RO" dirty="0"/>
              <a:t>Acest lucru este foarte important pentru securitate și </a:t>
            </a:r>
            <a:r>
              <a:rPr lang="ro-RO" dirty="0" err="1"/>
              <a:t>debugging</a:t>
            </a:r>
            <a:r>
              <a:rPr lang="ro-RO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În multe situații reale, un document trebuie semnat de mai multe persoane.</a:t>
            </a:r>
            <a:br>
              <a:rPr lang="ro-RO" dirty="0"/>
            </a:br>
            <a:r>
              <a:rPr lang="ro-RO" dirty="0"/>
              <a:t>De exemplu, contracte sau aprobări financiare.</a:t>
            </a:r>
            <a:br>
              <a:rPr lang="ro-RO" dirty="0"/>
            </a:br>
            <a:r>
              <a:rPr lang="ro-RO" dirty="0"/>
              <a:t>De aceea am implementat suport pentru </a:t>
            </a:r>
            <a:r>
              <a:rPr lang="ro-RO" dirty="0" err="1"/>
              <a:t>multi</a:t>
            </a:r>
            <a:r>
              <a:rPr lang="ro-RO" dirty="0"/>
              <a:t>-semnătură.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Documentul este reprezentat printr-un singur </a:t>
            </a:r>
            <a:r>
              <a:rPr lang="ro-RO" dirty="0" err="1"/>
              <a:t>hash</a:t>
            </a:r>
            <a:r>
              <a:rPr lang="ro-RO" dirty="0"/>
              <a:t> imutabil.</a:t>
            </a:r>
            <a:br>
              <a:rPr lang="ro-RO" dirty="0"/>
            </a:br>
            <a:r>
              <a:rPr lang="ro-RO" dirty="0"/>
              <a:t>Fiecare semnătură se leagă de acest </a:t>
            </a:r>
            <a:r>
              <a:rPr lang="ro-RO" dirty="0" err="1"/>
              <a:t>hash</a:t>
            </a:r>
            <a:r>
              <a:rPr lang="ro-RO" dirty="0"/>
              <a:t>, nu de versiuni diferite ale documentului.</a:t>
            </a:r>
            <a:br>
              <a:rPr lang="ro-RO" dirty="0"/>
            </a:br>
            <a:r>
              <a:rPr lang="ro-RO" dirty="0"/>
              <a:t>Astfel garantăm că toți semnatarii au aprobat exact același conținut.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Semnăturile sunt aplicate secvențial.</a:t>
            </a:r>
            <a:br>
              <a:rPr lang="ro-RO" dirty="0"/>
            </a:br>
            <a:r>
              <a:rPr lang="ro-RO" dirty="0"/>
              <a:t>Fiecare semnatar verifică </a:t>
            </a:r>
            <a:r>
              <a:rPr lang="ro-RO" dirty="0" err="1"/>
              <a:t>hash-ul</a:t>
            </a:r>
            <a:r>
              <a:rPr lang="ro-RO" dirty="0"/>
              <a:t> înainte de a semna.</a:t>
            </a:r>
            <a:br>
              <a:rPr lang="ro-RO" dirty="0"/>
            </a:br>
            <a:r>
              <a:rPr lang="ro-RO" dirty="0"/>
              <a:t>Dacă documentul ar fi modificat, procesul s-ar opri imediat.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Un element important este detecția automată a algoritmilor.</a:t>
            </a:r>
            <a:br>
              <a:rPr lang="ro-RO" dirty="0"/>
            </a:br>
            <a:r>
              <a:rPr lang="ro-RO" dirty="0"/>
              <a:t>Sistemul citește din </a:t>
            </a:r>
            <a:r>
              <a:rPr lang="ro-RO" dirty="0" err="1"/>
              <a:t>metadate</a:t>
            </a:r>
            <a:r>
              <a:rPr lang="ro-RO" dirty="0"/>
              <a:t> ce algoritm și ce </a:t>
            </a:r>
            <a:r>
              <a:rPr lang="ro-RO" dirty="0" err="1"/>
              <a:t>hash</a:t>
            </a:r>
            <a:r>
              <a:rPr lang="ro-RO" dirty="0"/>
              <a:t> au fost folosite și configurează automat verificarea.</a:t>
            </a:r>
            <a:br>
              <a:rPr lang="ro-RO" dirty="0"/>
            </a:br>
            <a:r>
              <a:rPr lang="ro-RO" dirty="0"/>
              <a:t>Astfel eliminăm erorile umane.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Toate combinațiile de algoritmi suportate sunt validate din punct de vedere al securității.</a:t>
            </a:r>
            <a:br>
              <a:rPr lang="ro-RO" dirty="0"/>
            </a:br>
            <a:r>
              <a:rPr lang="ro-RO" dirty="0"/>
              <a:t>Sistemul nu permite combinații slabe sau nesigure.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Semnătura vizuală din PDF este doar pentru utilizator.</a:t>
            </a:r>
            <a:br>
              <a:rPr lang="ro-RO" dirty="0"/>
            </a:br>
            <a:r>
              <a:rPr lang="ro-RO" dirty="0"/>
              <a:t>Dovada reală rămâne semnătura criptografică.</a:t>
            </a:r>
            <a:br>
              <a:rPr lang="ro-RO" dirty="0"/>
            </a:br>
            <a:r>
              <a:rPr lang="ro-RO" dirty="0"/>
              <a:t>Am separat clar aceste două concepte.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În PDF-uri, semnăturile sunt afișate secvențial, cu paginare automată.</a:t>
            </a:r>
            <a:br>
              <a:rPr lang="ro-RO" dirty="0"/>
            </a:br>
            <a:r>
              <a:rPr lang="ro-RO" dirty="0"/>
              <a:t>Conținutul original al documentului nu este modificat.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Aplicația funcționează în trei moduri: semnare mesaje, semnare fișiere și </a:t>
            </a:r>
            <a:r>
              <a:rPr lang="ro-RO" dirty="0" err="1"/>
              <a:t>multi</a:t>
            </a:r>
            <a:r>
              <a:rPr lang="ro-RO" dirty="0"/>
              <a:t>-semnătură.</a:t>
            </a:r>
            <a:br>
              <a:rPr lang="ro-RO" dirty="0"/>
            </a:br>
            <a:r>
              <a:rPr lang="ro-RO" dirty="0"/>
              <a:t>Fiecare mod impune reguli stricte pentru securitate.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Inițial, proiectul era limitat la semnarea de mesaje simple, folosind un singur algoritm, RSA.</a:t>
            </a:r>
            <a:br>
              <a:rPr lang="ro-RO" dirty="0"/>
            </a:br>
            <a:r>
              <a:rPr lang="ro-RO" dirty="0"/>
              <a:t>Nu existau </a:t>
            </a:r>
            <a:r>
              <a:rPr lang="ro-RO" dirty="0" err="1"/>
              <a:t>metadate</a:t>
            </a:r>
            <a:r>
              <a:rPr lang="ro-RO" dirty="0"/>
              <a:t>, nu exista audit </a:t>
            </a:r>
            <a:r>
              <a:rPr lang="ro-RO" dirty="0" err="1"/>
              <a:t>trail</a:t>
            </a:r>
            <a:r>
              <a:rPr lang="ro-RO" dirty="0"/>
              <a:t> și nici suport pentru documente reale.</a:t>
            </a:r>
            <a:br>
              <a:rPr lang="ro-RO" dirty="0"/>
            </a:br>
            <a:r>
              <a:rPr lang="ro-RO" dirty="0"/>
              <a:t>Versiunea finală extinde proiectul către un sistem realist: semnare de fișiere, mai mulți algoritmi, </a:t>
            </a:r>
            <a:r>
              <a:rPr lang="ro-RO" dirty="0" err="1"/>
              <a:t>multi</a:t>
            </a:r>
            <a:r>
              <a:rPr lang="ro-RO" dirty="0"/>
              <a:t>-semnătură, PDF-uri și validare automată.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Am analizat principalele amenințări: modificarea fișierelor, compromiterea cheilor, </a:t>
            </a:r>
            <a:r>
              <a:rPr lang="ro-RO" dirty="0" err="1"/>
              <a:t>downgrade</a:t>
            </a:r>
            <a:r>
              <a:rPr lang="ro-RO" dirty="0"/>
              <a:t> de algoritmi.</a:t>
            </a:r>
            <a:br>
              <a:rPr lang="ro-RO" dirty="0"/>
            </a:br>
            <a:r>
              <a:rPr lang="ro-RO" dirty="0"/>
              <a:t>Pentru fiecare există o măsură clară de protecție.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Sistemul este aliniat cu reglementări reale precum </a:t>
            </a:r>
            <a:r>
              <a:rPr lang="ro-RO" dirty="0" err="1"/>
              <a:t>eIDAS</a:t>
            </a:r>
            <a:r>
              <a:rPr lang="ro-RO" dirty="0"/>
              <a:t>, ESIGN și UETA.</a:t>
            </a:r>
            <a:br>
              <a:rPr lang="ro-RO" dirty="0"/>
            </a:br>
            <a:r>
              <a:rPr lang="ro-RO" dirty="0"/>
              <a:t>De aceea poate fi considerat un model realist, nu doar academic.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În concluzie, proiectul nostru arată cum concepte teoretice de criptografie pot fi transformate într-un sistem funcțional, securizat și pregătit pentru utilizare reală.</a:t>
            </a:r>
            <a:br>
              <a:rPr lang="ro-RO" dirty="0"/>
            </a:br>
            <a:r>
              <a:rPr lang="ro-RO" dirty="0"/>
              <a:t>Mulțumim pentru atenție.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În practică, nu semnăm mesaje text, ci fișiere: PDF-uri, contracte, rapoarte.</a:t>
            </a:r>
            <a:br>
              <a:rPr lang="ro-RO" dirty="0"/>
            </a:br>
            <a:r>
              <a:rPr lang="ro-RO" dirty="0"/>
              <a:t>Aceste fișiere pot fi binare, foarte mari și trebuie verificate inclusiv după luni sau ani.</a:t>
            </a:r>
            <a:br>
              <a:rPr lang="ro-RO" dirty="0"/>
            </a:br>
            <a:r>
              <a:rPr lang="ro-RO" dirty="0"/>
              <a:t>De aceea, soluția corectă este semnarea </a:t>
            </a:r>
            <a:r>
              <a:rPr lang="ro-RO" dirty="0" err="1"/>
              <a:t>hash</a:t>
            </a:r>
            <a:r>
              <a:rPr lang="ro-RO" dirty="0"/>
              <a:t>-ului fișierului, nu a conținutului direct.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ro-RO" dirty="0" err="1"/>
              <a:t>Hash-Then-Sign</a:t>
            </a:r>
            <a:r>
              <a:rPr lang="ro-RO" dirty="0"/>
              <a:t> este standardul industrial.</a:t>
            </a:r>
            <a:br>
              <a:rPr lang="ro-RO" dirty="0"/>
            </a:br>
            <a:r>
              <a:rPr lang="ro-RO" dirty="0"/>
              <a:t>Mai întâi se calculează </a:t>
            </a:r>
            <a:r>
              <a:rPr lang="ro-RO" dirty="0" err="1"/>
              <a:t>hash-ul</a:t>
            </a:r>
            <a:r>
              <a:rPr lang="ro-RO" dirty="0"/>
              <a:t> fișierului, apoi doar acest </a:t>
            </a:r>
            <a:r>
              <a:rPr lang="ro-RO" dirty="0" err="1"/>
              <a:t>hash</a:t>
            </a:r>
            <a:r>
              <a:rPr lang="ro-RO" dirty="0"/>
              <a:t> este semnat cu cheia privată.</a:t>
            </a:r>
            <a:br>
              <a:rPr lang="ro-RO" dirty="0"/>
            </a:br>
            <a:r>
              <a:rPr lang="ro-RO" dirty="0"/>
              <a:t>La verificare, </a:t>
            </a:r>
            <a:r>
              <a:rPr lang="ro-RO" dirty="0" err="1"/>
              <a:t>hash-ul</a:t>
            </a:r>
            <a:r>
              <a:rPr lang="ro-RO" dirty="0"/>
              <a:t> se recalculează și se compară.</a:t>
            </a:r>
            <a:br>
              <a:rPr lang="ro-RO" dirty="0"/>
            </a:br>
            <a:r>
              <a:rPr lang="ro-RO" dirty="0"/>
              <a:t>Avantajul este eficiența și faptul că orice modificare invalidează semnătura.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Sistemul suportă mai mulți algoritmi </a:t>
            </a:r>
            <a:r>
              <a:rPr lang="ro-RO" dirty="0" err="1"/>
              <a:t>hash</a:t>
            </a:r>
            <a:r>
              <a:rPr lang="ro-RO" dirty="0"/>
              <a:t>: SHA-256, SHA-512 și SHA3-256.</a:t>
            </a:r>
            <a:br>
              <a:rPr lang="ro-RO" dirty="0"/>
            </a:br>
            <a:r>
              <a:rPr lang="ro-RO" dirty="0"/>
              <a:t>Acest lucru oferă flexibilitate și compatibilitate pe termen lung.</a:t>
            </a:r>
            <a:br>
              <a:rPr lang="ro-RO" dirty="0"/>
            </a:br>
            <a:r>
              <a:rPr lang="ro-RO" dirty="0"/>
              <a:t>SHA-512 aduce o marjă de securitate mai mare, iar SHA3 este un standard modern, diferit structural de SHA-2.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Pentru semnături folosim RSA și ECDSA.</a:t>
            </a:r>
            <a:br>
              <a:rPr lang="ro-RO" dirty="0"/>
            </a:br>
            <a:r>
              <a:rPr lang="ro-RO" dirty="0"/>
              <a:t>RSA este foarte răspândit și compatibil cu sisteme mai vechi.</a:t>
            </a:r>
            <a:br>
              <a:rPr lang="ro-RO" dirty="0"/>
            </a:br>
            <a:r>
              <a:rPr lang="ro-RO" dirty="0"/>
              <a:t>ECDSA este un algoritm modern, cu chei mai mici și performanță mai bună, preferat în aplicații noi.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Aici se vede clar diferența: RSA folosește chei mari și este mai lent, în timp ce ECDSA oferă aceeași securitate cu chei mult mai mici.</a:t>
            </a:r>
            <a:br>
              <a:rPr lang="ro-RO" dirty="0"/>
            </a:br>
            <a:r>
              <a:rPr lang="ro-RO" dirty="0"/>
              <a:t>De aceea, sistemul nostru le suportă pe ambele, pentru compatibilitate și eficiență.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O semnătură digitală reală nu înseamnă doar criptografie.</a:t>
            </a:r>
            <a:br>
              <a:rPr lang="ro-RO" dirty="0"/>
            </a:br>
            <a:r>
              <a:rPr lang="ro-RO" dirty="0"/>
              <a:t>Fiecare semnătură conține </a:t>
            </a:r>
            <a:r>
              <a:rPr lang="ro-RO" dirty="0" err="1"/>
              <a:t>metadate</a:t>
            </a:r>
            <a:r>
              <a:rPr lang="ro-RO" dirty="0"/>
              <a:t>: cine a semnat, când, de ce, din ce locație și cu ce algoritmi.</a:t>
            </a:r>
            <a:br>
              <a:rPr lang="ro-RO" dirty="0"/>
            </a:br>
            <a:r>
              <a:rPr lang="ro-RO" dirty="0"/>
              <a:t>Aceste informații sunt esențiale pentru valoarea legală și non-repudiere.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Timestamp-ul</a:t>
            </a:r>
            <a:r>
              <a:rPr lang="ro-RO" dirty="0"/>
              <a:t> este foarte important pentru că leagă semnătura de un moment precis în timp.</a:t>
            </a:r>
            <a:br>
              <a:rPr lang="ro-RO" dirty="0"/>
            </a:br>
            <a:r>
              <a:rPr lang="ro-RO" dirty="0"/>
              <a:t>Astfel prevenim antedatarea sau refolosirea semnăturilor.</a:t>
            </a:r>
            <a:br>
              <a:rPr lang="ro-RO" dirty="0"/>
            </a:br>
            <a:r>
              <a:rPr lang="ro-RO" dirty="0"/>
              <a:t>Sistemul poate fi extins ușor cu autorități de </a:t>
            </a:r>
            <a:r>
              <a:rPr lang="ro-RO" dirty="0" err="1"/>
              <a:t>timestamp</a:t>
            </a:r>
            <a:r>
              <a:rPr lang="ro-RO" dirty="0"/>
              <a:t> de tip RFC 3161.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813</Words>
  <Application>Microsoft Office PowerPoint</Application>
  <PresentationFormat>Ecran lat</PresentationFormat>
  <Paragraphs>44</Paragraphs>
  <Slides>22</Slides>
  <Notes>22</Notes>
  <HiddenSlides>0</HiddenSlides>
  <MMClips>0</MMClips>
  <ScaleCrop>false</ScaleCrop>
  <HeadingPairs>
    <vt:vector size="6" baseType="variant">
      <vt:variant>
        <vt:lpstr>Fonturi utilizate</vt:lpstr>
      </vt:variant>
      <vt:variant>
        <vt:i4>1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22</vt:i4>
      </vt:variant>
    </vt:vector>
  </HeadingPairs>
  <TitlesOfParts>
    <vt:vector size="24" baseType="lpstr">
      <vt:lpstr>Arial</vt:lpstr>
      <vt:lpstr>Office Theme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Tehnici de Semnătură Digitală ca Metodă de Autentificare</dc:title>
  <dc:subject>PptxGenJS Presentation</dc:subject>
  <dc:creator>Created by Marp</dc:creator>
  <cp:lastModifiedBy>Edna Memedula</cp:lastModifiedBy>
  <cp:revision>2</cp:revision>
  <dcterms:created xsi:type="dcterms:W3CDTF">2025-12-15T20:23:19Z</dcterms:created>
  <dcterms:modified xsi:type="dcterms:W3CDTF">2025-12-15T20:27:49Z</dcterms:modified>
</cp:coreProperties>
</file>